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7/10/2023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Vishakan</a:t>
            </a:r>
            <a:r>
              <a:rPr lang="en-US" dirty="0" smtClean="0">
                <a:solidFill>
                  <a:schemeClr val="bg2"/>
                </a:solidFill>
                <a:latin typeface="Abadi"/>
                <a:ea typeface="SF Pro" pitchFamily="2" charset="0"/>
                <a:cs typeface="SF Pro" pitchFamily="2" charset="0"/>
              </a:rPr>
              <a:t> V.G.</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10</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We performed exploratory data analysis and determined the training labels.</a:t>
            </a:r>
          </a:p>
          <a:p>
            <a:r>
              <a:rPr lang="en-US" sz="2200" dirty="0">
                <a:solidFill>
                  <a:schemeClr val="accent3">
                    <a:lumMod val="25000"/>
                  </a:schemeClr>
                </a:solidFill>
                <a:latin typeface="Times New Roman" panose="02020603050405020304" pitchFamily="18" charset="0"/>
                <a:cs typeface="Times New Roman" panose="02020603050405020304" pitchFamily="18" charset="0"/>
              </a:rPr>
              <a:t>We calculated the number of launches at each site, and the number and occurrence of each orbits</a:t>
            </a:r>
          </a:p>
          <a:p>
            <a:r>
              <a:rPr lang="en-US" sz="2200" dirty="0">
                <a:solidFill>
                  <a:schemeClr val="accent3">
                    <a:lumMod val="25000"/>
                  </a:schemeClr>
                </a:solidFill>
                <a:latin typeface="Times New Roman" panose="02020603050405020304" pitchFamily="18" charset="0"/>
                <a:cs typeface="Times New Roman" panose="02020603050405020304" pitchFamily="18"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loaded the SpaceX dataset into a PostgreSQL database without leaving 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2200" dirty="0">
                <a:solidFill>
                  <a:schemeClr val="accent3">
                    <a:lumMod val="25000"/>
                  </a:schemeClr>
                </a:solidFill>
                <a:latin typeface="Times New Roman" panose="02020603050405020304" pitchFamily="18" charset="0"/>
                <a:cs typeface="Times New Roman" panose="02020603050405020304" pitchFamily="18" charset="0"/>
              </a:rPr>
              <a:t> notebook.</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Times New Roman" panose="02020603050405020304" pitchFamily="18" charset="0"/>
                <a:cs typeface="Times New Roman" panose="02020603050405020304" pitchFamily="18"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Times New Roman" panose="02020603050405020304" pitchFamily="18" charset="0"/>
                <a:cs typeface="Times New Roman" panose="02020603050405020304" pitchFamily="18"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Times New Roman" panose="02020603050405020304" pitchFamily="18" charset="0"/>
                <a:cs typeface="Times New Roman" panose="02020603050405020304" pitchFamily="18"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Times New Roman" panose="02020603050405020304" pitchFamily="18" charset="0"/>
                <a:cs typeface="Times New Roman" panose="02020603050405020304" pitchFamily="18"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Times New Roman" panose="02020603050405020304" pitchFamily="18" charset="0"/>
                <a:cs typeface="Times New Roman" panose="02020603050405020304" pitchFamily="18" charset="0"/>
              </a:rPr>
              <a:t>The failed landing outcomes in drone ship, their booster version and launch site names.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Times New Roman" panose="02020603050405020304" pitchFamily="18" charset="0"/>
                <a:cs typeface="Times New Roman" panose="02020603050405020304" pitchFamily="18"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Times New Roman" panose="02020603050405020304" pitchFamily="18" charset="0"/>
                <a:cs typeface="Times New Roman" panose="02020603050405020304" pitchFamily="18"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built an interactive dashboard with Plotly dash</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loaded the data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numpy</a:t>
            </a:r>
            <a:r>
              <a:rPr lang="en-US" sz="2200" dirty="0">
                <a:solidFill>
                  <a:schemeClr val="accent3">
                    <a:lumMod val="25000"/>
                  </a:schemeClr>
                </a:solidFill>
                <a:latin typeface="Times New Roman" panose="02020603050405020304" pitchFamily="18" charset="0"/>
                <a:cs typeface="Times New Roman" panose="02020603050405020304" pitchFamily="18"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built different machine learning models and tune different hyperparameters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GridSearchCV</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found the best performing classification model.</a:t>
            </a: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Exploratory data analysis 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Interactive analytics demo in screenshots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pitchFamily="18" charset="0"/>
                <a:cs typeface="Times New Roman" panose="02020603050405020304" pitchFamily="18"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pitchFamily="18" charset="0"/>
                <a:cs typeface="Times New Roman" panose="02020603050405020304" pitchFamily="18"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pitchFamily="18" charset="0"/>
                <a:cs typeface="Times New Roman" panose="02020603050405020304" pitchFamily="18"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Times New Roman" panose="02020603050405020304" pitchFamily="18" charset="0"/>
                <a:cs typeface="Times New Roman" panose="02020603050405020304" pitchFamily="18" charset="0"/>
              </a:rPr>
              <a:t>We observed that the dates of the first successful landing outcome on ground pad was 22</a:t>
            </a:r>
            <a:r>
              <a:rPr lang="en-US" sz="1800" baseline="30000" dirty="0">
                <a:latin typeface="Times New Roman" panose="02020603050405020304" pitchFamily="18" charset="0"/>
                <a:cs typeface="Times New Roman" panose="02020603050405020304" pitchFamily="18" charset="0"/>
              </a:rPr>
              <a:t>nd</a:t>
            </a:r>
            <a:r>
              <a:rPr lang="en-US" sz="1800" dirty="0">
                <a:latin typeface="Times New Roman" panose="02020603050405020304" pitchFamily="18" charset="0"/>
                <a:cs typeface="Times New Roman" panose="02020603050405020304" pitchFamily="18"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pitchFamily="18" charset="0"/>
                <a:cs typeface="Times New Roman" panose="02020603050405020304" pitchFamily="18" charset="0"/>
              </a:rPr>
              <a:t>We used the </a:t>
            </a:r>
            <a:r>
              <a:rPr lang="en-US" sz="2000" b="1" dirty="0">
                <a:latin typeface="Times New Roman" panose="02020603050405020304" pitchFamily="18" charset="0"/>
                <a:cs typeface="Times New Roman" panose="02020603050405020304" pitchFamily="18" charset="0"/>
              </a:rPr>
              <a:t>WHERE</a:t>
            </a:r>
            <a:r>
              <a:rPr lang="en-US" sz="2000" dirty="0">
                <a:latin typeface="Times New Roman" panose="02020603050405020304" pitchFamily="18" charset="0"/>
                <a:cs typeface="Times New Roman" panose="02020603050405020304" pitchFamily="18" charset="0"/>
              </a:rPr>
              <a:t> clause to filter for boosters which have successfully landed on drone ship and applied the </a:t>
            </a:r>
            <a:r>
              <a:rPr lang="en-US" sz="2000" b="1" dirty="0">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pitchFamily="18" charset="0"/>
                <a:cs typeface="Times New Roman" panose="02020603050405020304" pitchFamily="18" charset="0"/>
              </a:rPr>
              <a:t>We used wildcard like ‘%’ to filter for </a:t>
            </a:r>
            <a:r>
              <a:rPr lang="en-US" sz="2000" b="1" dirty="0">
                <a:latin typeface="Times New Roman" panose="02020603050405020304" pitchFamily="18" charset="0"/>
                <a:cs typeface="Times New Roman" panose="02020603050405020304" pitchFamily="18" charset="0"/>
              </a:rPr>
              <a:t>WHERE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MissionOutcome</a:t>
            </a:r>
            <a:r>
              <a:rPr lang="en-US" sz="2000" dirty="0">
                <a:latin typeface="Times New Roman" panose="02020603050405020304" pitchFamily="18" charset="0"/>
                <a:cs typeface="Times New Roman" panose="02020603050405020304" pitchFamily="18"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Times New Roman" panose="02020603050405020304" pitchFamily="18" charset="0"/>
                <a:cs typeface="Times New Roman" panose="02020603050405020304" pitchFamily="18" charset="0"/>
              </a:rPr>
              <a:t>We determined the booster that have carried the maximum payload using a subquery in the </a:t>
            </a:r>
            <a:r>
              <a:rPr lang="en-US" sz="1700" b="1" dirty="0">
                <a:latin typeface="Times New Roman" panose="02020603050405020304" pitchFamily="18" charset="0"/>
                <a:cs typeface="Times New Roman" panose="02020603050405020304" pitchFamily="18" charset="0"/>
              </a:rPr>
              <a:t>WHERE</a:t>
            </a:r>
            <a:r>
              <a:rPr lang="en-US" sz="1700" dirty="0">
                <a:latin typeface="Times New Roman" panose="02020603050405020304" pitchFamily="18" charset="0"/>
                <a:cs typeface="Times New Roman" panose="02020603050405020304" pitchFamily="18" charset="0"/>
              </a:rPr>
              <a:t> clause and the </a:t>
            </a:r>
            <a:r>
              <a:rPr lang="en-US" sz="1700" b="1" dirty="0">
                <a:latin typeface="Times New Roman" panose="02020603050405020304" pitchFamily="18" charset="0"/>
                <a:cs typeface="Times New Roman" panose="02020603050405020304" pitchFamily="18" charset="0"/>
              </a:rPr>
              <a:t>MAX() </a:t>
            </a:r>
            <a:r>
              <a:rPr lang="en-US" sz="1700" dirty="0">
                <a:latin typeface="Times New Roman" panose="02020603050405020304" pitchFamily="18" charset="0"/>
                <a:cs typeface="Times New Roman" panose="02020603050405020304" pitchFamily="18"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used a combinations of the </a:t>
            </a:r>
            <a:r>
              <a:rPr lang="en-US" sz="2200" b="1" dirty="0">
                <a:solidFill>
                  <a:schemeClr val="accent3">
                    <a:lumMod val="25000"/>
                  </a:schemeClr>
                </a:solidFill>
                <a:latin typeface="Times New Roman" panose="02020603050405020304" pitchFamily="18" charset="0"/>
                <a:cs typeface="Times New Roman" panose="02020603050405020304" pitchFamily="18" charset="0"/>
              </a:rPr>
              <a:t>WHERE</a:t>
            </a:r>
            <a:r>
              <a:rPr lang="en-US" sz="2200" dirty="0">
                <a:solidFill>
                  <a:schemeClr val="accent3">
                    <a:lumMod val="25000"/>
                  </a:schemeClr>
                </a:solidFill>
                <a:latin typeface="Times New Roman" panose="02020603050405020304" pitchFamily="18" charset="0"/>
                <a:cs typeface="Times New Roman" panose="02020603050405020304" pitchFamily="18" charset="0"/>
              </a:rPr>
              <a:t> clause, </a:t>
            </a:r>
            <a:r>
              <a:rPr lang="en-US" sz="2200" b="1" dirty="0">
                <a:solidFill>
                  <a:schemeClr val="accent3">
                    <a:lumMod val="25000"/>
                  </a:schemeClr>
                </a:solidFill>
                <a:latin typeface="Times New Roman" panose="02020603050405020304" pitchFamily="18" charset="0"/>
                <a:cs typeface="Times New Roman" panose="02020603050405020304" pitchFamily="18" charset="0"/>
              </a:rPr>
              <a:t>LIKE</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r>
              <a:rPr lang="en-US" sz="2200" b="1" dirty="0">
                <a:solidFill>
                  <a:schemeClr val="accent3">
                    <a:lumMod val="25000"/>
                  </a:schemeClr>
                </a:solidFill>
                <a:latin typeface="Times New Roman" panose="02020603050405020304" pitchFamily="18" charset="0"/>
                <a:cs typeface="Times New Roman" panose="02020603050405020304" pitchFamily="18" charset="0"/>
              </a:rPr>
              <a:t>AND</a:t>
            </a:r>
            <a:r>
              <a:rPr lang="en-US" sz="2200" dirty="0">
                <a:solidFill>
                  <a:schemeClr val="accent3">
                    <a:lumMod val="25000"/>
                  </a:schemeClr>
                </a:solidFill>
                <a:latin typeface="Times New Roman" panose="02020603050405020304" pitchFamily="18" charset="0"/>
                <a:cs typeface="Times New Roman" panose="02020603050405020304" pitchFamily="18" charset="0"/>
              </a:rPr>
              <a:t>, and </a:t>
            </a:r>
            <a:r>
              <a:rPr lang="en-US" sz="2200" b="1" dirty="0">
                <a:solidFill>
                  <a:schemeClr val="accent3">
                    <a:lumMod val="25000"/>
                  </a:schemeClr>
                </a:solidFill>
                <a:latin typeface="Times New Roman" panose="02020603050405020304" pitchFamily="18" charset="0"/>
                <a:cs typeface="Times New Roman" panose="02020603050405020304" pitchFamily="18" charset="0"/>
              </a:rPr>
              <a:t>BETWEEN</a:t>
            </a:r>
            <a:r>
              <a:rPr lang="en-US" sz="2200" dirty="0">
                <a:solidFill>
                  <a:schemeClr val="accent3">
                    <a:lumMod val="25000"/>
                  </a:schemeClr>
                </a:solidFill>
                <a:latin typeface="Times New Roman" panose="02020603050405020304" pitchFamily="18" charset="0"/>
                <a:cs typeface="Times New Roman" panose="02020603050405020304" pitchFamily="18"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Times New Roman" panose="02020603050405020304" pitchFamily="18" charset="0"/>
                <a:cs typeface="Times New Roman" panose="02020603050405020304" pitchFamily="18" charset="0"/>
              </a:rPr>
              <a:t>We selected Landing outcomes and the </a:t>
            </a:r>
            <a:r>
              <a:rPr lang="en-US" sz="2000" b="1" dirty="0">
                <a:latin typeface="Times New Roman" panose="02020603050405020304" pitchFamily="18" charset="0"/>
                <a:cs typeface="Times New Roman" panose="02020603050405020304" pitchFamily="18" charset="0"/>
              </a:rPr>
              <a:t>COUNT</a:t>
            </a:r>
            <a:r>
              <a:rPr lang="en-US" sz="2000" dirty="0">
                <a:latin typeface="Times New Roman" panose="02020603050405020304" pitchFamily="18" charset="0"/>
                <a:cs typeface="Times New Roman" panose="02020603050405020304" pitchFamily="18" charset="0"/>
              </a:rPr>
              <a:t> of landing outcomes from the data and used the </a:t>
            </a:r>
            <a:r>
              <a:rPr lang="en-US" sz="2000" b="1" dirty="0">
                <a:latin typeface="Times New Roman" panose="02020603050405020304" pitchFamily="18" charset="0"/>
                <a:cs typeface="Times New Roman" panose="02020603050405020304" pitchFamily="18" charset="0"/>
              </a:rPr>
              <a:t>WHERE</a:t>
            </a:r>
            <a:r>
              <a:rPr lang="en-US" sz="2000" dirty="0">
                <a:latin typeface="Times New Roman" panose="02020603050405020304" pitchFamily="18" charset="0"/>
                <a:cs typeface="Times New Roman" panose="02020603050405020304" pitchFamily="18" charset="0"/>
              </a:rPr>
              <a:t> clause to filter for landing outcomes </a:t>
            </a:r>
            <a:r>
              <a:rPr lang="en-US" sz="2000" b="1" dirty="0">
                <a:latin typeface="Times New Roman" panose="02020603050405020304" pitchFamily="18" charset="0"/>
                <a:cs typeface="Times New Roman" panose="02020603050405020304" pitchFamily="18" charset="0"/>
              </a:rPr>
              <a:t>BETWEEN</a:t>
            </a:r>
            <a:r>
              <a:rPr lang="en-US" sz="2000" dirty="0">
                <a:latin typeface="Times New Roman" panose="02020603050405020304" pitchFamily="18" charset="0"/>
                <a:cs typeface="Times New Roman" panose="02020603050405020304" pitchFamily="18" charset="0"/>
              </a:rPr>
              <a:t> 2010-06-04 to 2010-03-20.</a:t>
            </a:r>
          </a:p>
          <a:p>
            <a:pPr>
              <a:spcBef>
                <a:spcPts val="1400"/>
              </a:spcBef>
            </a:pPr>
            <a:r>
              <a:rPr lang="en-US" sz="2000" dirty="0">
                <a:latin typeface="Times New Roman" panose="02020603050405020304" pitchFamily="18" charset="0"/>
                <a:cs typeface="Times New Roman" panose="02020603050405020304" pitchFamily="18" charset="0"/>
              </a:rPr>
              <a:t>We applied the </a:t>
            </a:r>
            <a:r>
              <a:rPr lang="en-US" sz="2000" b="1" dirty="0">
                <a:latin typeface="Times New Roman" panose="02020603050405020304" pitchFamily="18" charset="0"/>
                <a:cs typeface="Times New Roman" panose="02020603050405020304" pitchFamily="18" charset="0"/>
              </a:rPr>
              <a:t>GROUP BY </a:t>
            </a:r>
            <a:r>
              <a:rPr lang="en-US" sz="2000" dirty="0">
                <a:latin typeface="Times New Roman" panose="02020603050405020304" pitchFamily="18" charset="0"/>
                <a:cs typeface="Times New Roman" panose="02020603050405020304" pitchFamily="18" charset="0"/>
              </a:rPr>
              <a:t>clause to group the landing outcomes and the </a:t>
            </a:r>
            <a:r>
              <a:rPr lang="en-US" sz="2000" b="1" dirty="0">
                <a:latin typeface="Times New Roman" panose="02020603050405020304" pitchFamily="18" charset="0"/>
                <a:cs typeface="Times New Roman" panose="02020603050405020304" pitchFamily="18" charset="0"/>
              </a:rPr>
              <a:t>ORDER BY </a:t>
            </a:r>
            <a:r>
              <a:rPr lang="en-US" sz="2000" dirty="0">
                <a:latin typeface="Times New Roman" panose="02020603050405020304" pitchFamily="18" charset="0"/>
                <a:cs typeface="Times New Roman" panose="02020603050405020304" pitchFamily="18"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marL="457200" lvl="1" indent="0" algn="just">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lvl="1">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factors determine if the rocket will land successfully?</a:t>
            </a:r>
          </a:p>
          <a:p>
            <a:pPr lvl="1">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Times New Roman" panose="02020603050405020304" pitchFamily="18" charset="0"/>
                <a:cs typeface="Times New Roman" panose="02020603050405020304" pitchFamily="18"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can conclude that:</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larger the flight amount at a launch site, the greater the success rate at a launch site.</a:t>
            </a:r>
          </a:p>
          <a:p>
            <a:pPr>
              <a:lnSpc>
                <a:spcPct val="100000"/>
              </a:lnSpc>
              <a:spcBef>
                <a:spcPts val="1400"/>
              </a:spcBef>
            </a:pPr>
            <a:r>
              <a:rPr lang="en-US" sz="2200" dirty="0">
                <a:latin typeface="Times New Roman" panose="02020603050405020304" pitchFamily="18" charset="0"/>
                <a:cs typeface="Times New Roman" panose="02020603050405020304" pitchFamily="18" charset="0"/>
              </a:rPr>
              <a:t>Launch success rate started to increase in 2013 till 2020.</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Orbits </a:t>
            </a:r>
            <a:r>
              <a:rPr lang="en-US" sz="2200" dirty="0">
                <a:latin typeface="Times New Roman" panose="02020603050405020304" pitchFamily="18" charset="0"/>
                <a:cs typeface="Times New Roman" panose="02020603050405020304" pitchFamily="18" charset="0"/>
              </a:rPr>
              <a:t>ES-L1, GEO, HEO, SSO, VLEO had the most success rate.</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KSC LC-39A had the most successful launches of any sites.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One-hot encoding was applied to categorical features</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pitchFamily="18" charset="0"/>
                <a:cs typeface="Times New Roman" panose="02020603050405020304" pitchFamily="18"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pitchFamily="18" charset="0"/>
                <a:cs typeface="Times New Roman" panose="02020603050405020304" pitchFamily="18" charset="0"/>
              </a:rPr>
              <a:t>Next, we decoded the response content as a Json using .json() function call and turn it into a pandas </a:t>
            </a:r>
            <a:r>
              <a:rPr lang="en-US" sz="19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1900" dirty="0">
                <a:solidFill>
                  <a:schemeClr val="accent3">
                    <a:lumMod val="25000"/>
                  </a:schemeClr>
                </a:solidFill>
                <a:latin typeface="Times New Roman" panose="02020603050405020304" pitchFamily="18" charset="0"/>
                <a:cs typeface="Times New Roman" panose="02020603050405020304" pitchFamily="18" charset="0"/>
              </a:rPr>
              <a:t> using .</a:t>
            </a:r>
            <a:r>
              <a:rPr lang="en-US" sz="1900" dirty="0" err="1">
                <a:solidFill>
                  <a:schemeClr val="accent3">
                    <a:lumMod val="25000"/>
                  </a:schemeClr>
                </a:solidFill>
                <a:latin typeface="Times New Roman" panose="02020603050405020304" pitchFamily="18" charset="0"/>
                <a:cs typeface="Times New Roman" panose="02020603050405020304" pitchFamily="18" charset="0"/>
              </a:rPr>
              <a:t>json_normalize</a:t>
            </a:r>
            <a:r>
              <a:rPr lang="en-US" sz="1900" dirty="0">
                <a:solidFill>
                  <a:schemeClr val="accent3">
                    <a:lumMod val="25000"/>
                  </a:schemeClr>
                </a:solidFill>
                <a:latin typeface="Times New Roman" panose="02020603050405020304" pitchFamily="18" charset="0"/>
                <a:cs typeface="Times New Roman" panose="02020603050405020304" pitchFamily="18" charset="0"/>
              </a:rPr>
              <a:t>().</a:t>
            </a: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pitchFamily="18" charset="0"/>
                <a:cs typeface="Times New Roman" panose="02020603050405020304" pitchFamily="18"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pitchFamily="18" charset="0"/>
                <a:cs typeface="Times New Roman" panose="02020603050405020304" pitchFamily="18"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pitchFamily="18" charset="0"/>
                <a:cs typeface="Times New Roman" panose="02020603050405020304" pitchFamily="18" charset="0"/>
              </a:rPr>
              <a:t>The objective was to extract the launch records as HTML table, parse the table and convert it to a pandas </a:t>
            </a:r>
            <a:r>
              <a:rPr lang="en-US" sz="19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1900" dirty="0">
                <a:solidFill>
                  <a:schemeClr val="accent3">
                    <a:lumMod val="25000"/>
                  </a:schemeClr>
                </a:solidFill>
                <a:latin typeface="Times New Roman" panose="02020603050405020304" pitchFamily="18" charset="0"/>
                <a:cs typeface="Times New Roman" panose="02020603050405020304" pitchFamily="18"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used the get request to the SpaceX API to collect data, clean the requested data and did some basic data wrangling and formatting.</a:t>
            </a:r>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parsed the table and converted it into a pandas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1321</TotalTime>
  <Words>1527</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account</cp:lastModifiedBy>
  <cp:revision>200</cp:revision>
  <dcterms:created xsi:type="dcterms:W3CDTF">2021-04-29T18:58:34Z</dcterms:created>
  <dcterms:modified xsi:type="dcterms:W3CDTF">2023-07-10T06:25:21Z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